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58" r:id="rId7"/>
    <p:sldId id="259" r:id="rId8"/>
    <p:sldId id="267" r:id="rId9"/>
    <p:sldId id="260" r:id="rId10"/>
    <p:sldId id="261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2FEAC"/>
    <a:srgbClr val="9933FF"/>
    <a:srgbClr val="FDFDFD"/>
    <a:srgbClr val="FFFFFF"/>
    <a:srgbClr val="CC0066"/>
    <a:srgbClr val="FF0000"/>
    <a:srgbClr val="A50021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18342-FD74-431A-84EC-4F8C31625A52}" type="datetimeFigureOut">
              <a:rPr lang="it-IT" smtClean="0"/>
              <a:pPr/>
              <a:t>24/10/2018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0922-EC05-4243-A362-DBA63797425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41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A0922-EC05-4243-A362-DBA63797425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75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7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4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58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3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9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8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4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9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7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1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8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Ak7kedzR8b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" y="304799"/>
            <a:ext cx="10110650" cy="6296298"/>
          </a:xfrm>
          <a:prstGeom prst="rect">
            <a:avLst/>
          </a:prstGeom>
        </p:spPr>
      </p:pic>
      <p:pic>
        <p:nvPicPr>
          <p:cNvPr id="4" name="Immagine 3" descr="Immagine correlat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169" y="2141084"/>
            <a:ext cx="4173122" cy="41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72932" y="478971"/>
            <a:ext cx="8689976" cy="1383930"/>
          </a:xfrm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Che cosa vi fa venire in mente?</a:t>
            </a:r>
            <a:endParaRPr lang="it-IT" sz="5400" dirty="0">
              <a:solidFill>
                <a:schemeClr val="accent2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aetta 17"/>
          <p:cNvSpPr/>
          <p:nvPr/>
        </p:nvSpPr>
        <p:spPr>
          <a:xfrm>
            <a:off x="3175382" y="2708366"/>
            <a:ext cx="1653554" cy="134652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aetta 16"/>
          <p:cNvSpPr/>
          <p:nvPr/>
        </p:nvSpPr>
        <p:spPr>
          <a:xfrm>
            <a:off x="3368653" y="2647026"/>
            <a:ext cx="1185929" cy="153523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47" y="2288563"/>
            <a:ext cx="7741919" cy="3924096"/>
          </a:xfrm>
        </p:spPr>
      </p:pic>
      <p:sp>
        <p:nvSpPr>
          <p:cNvPr id="4" name="Nuvola 3"/>
          <p:cNvSpPr/>
          <p:nvPr/>
        </p:nvSpPr>
        <p:spPr>
          <a:xfrm>
            <a:off x="9987648" y="2071661"/>
            <a:ext cx="2020389" cy="971824"/>
          </a:xfrm>
          <a:prstGeom prst="cloud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uvola 4"/>
          <p:cNvSpPr/>
          <p:nvPr/>
        </p:nvSpPr>
        <p:spPr>
          <a:xfrm>
            <a:off x="8830491" y="1585143"/>
            <a:ext cx="2299688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50" y="618517"/>
            <a:ext cx="10364451" cy="1596177"/>
          </a:xfr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it-IT" sz="3100" dirty="0" smtClean="0"/>
              <a:t> consigli </a:t>
            </a:r>
            <a:r>
              <a:rPr lang="it-IT" sz="3100" b="1" dirty="0" smtClean="0">
                <a:solidFill>
                  <a:schemeClr val="accent5">
                    <a:lumMod val="75000"/>
                  </a:schemeClr>
                </a:solidFill>
                <a:latin typeface="Bobcat" pitchFamily="2" charset="0"/>
              </a:rPr>
              <a:t>pratici</a:t>
            </a:r>
            <a:r>
              <a:rPr lang="it-IT" sz="3100" dirty="0" smtClean="0"/>
              <a:t>, </a:t>
            </a:r>
            <a:r>
              <a:rPr lang="it-IT" sz="3100" b="1" dirty="0" smtClean="0">
                <a:solidFill>
                  <a:srgbClr val="FF0000"/>
                </a:solidFill>
              </a:rPr>
              <a:t>d</a:t>
            </a:r>
            <a:r>
              <a:rPr lang="it-IT" sz="3100" b="1" dirty="0" smtClean="0">
                <a:solidFill>
                  <a:srgbClr val="FFC000"/>
                </a:solidFill>
              </a:rPr>
              <a:t>i</a:t>
            </a:r>
            <a:r>
              <a:rPr lang="it-IT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it-IT" sz="3100" b="1" dirty="0" smtClean="0">
                <a:solidFill>
                  <a:srgbClr val="FF00FF"/>
                </a:solidFill>
              </a:rPr>
              <a:t>e</a:t>
            </a:r>
            <a:r>
              <a:rPr lang="it-IT" sz="3100" b="1" dirty="0" smtClean="0">
                <a:solidFill>
                  <a:srgbClr val="CC0066"/>
                </a:solidFill>
              </a:rPr>
              <a:t>r</a:t>
            </a:r>
            <a:r>
              <a:rPr lang="it-IT" sz="3100" b="1" i="1" dirty="0" smtClean="0">
                <a:solidFill>
                  <a:srgbClr val="9933FF"/>
                </a:solidFill>
              </a:rPr>
              <a:t>t</a:t>
            </a:r>
            <a:r>
              <a:rPr lang="it-IT" sz="3100" b="1" dirty="0" smtClean="0">
                <a:solidFill>
                  <a:srgbClr val="FF0000"/>
                </a:solidFill>
              </a:rPr>
              <a:t>e</a:t>
            </a:r>
            <a:r>
              <a:rPr lang="it-IT" sz="3100" b="1" i="1" dirty="0" smtClean="0">
                <a:solidFill>
                  <a:srgbClr val="FF99FF"/>
                </a:solidFill>
              </a:rPr>
              <a:t>n</a:t>
            </a:r>
            <a:r>
              <a:rPr lang="it-IT" sz="3100" b="1" i="1" dirty="0" smtClean="0">
                <a:solidFill>
                  <a:srgbClr val="FF00FF"/>
                </a:solidFill>
              </a:rPr>
              <a:t>t</a:t>
            </a:r>
            <a:r>
              <a:rPr lang="it-IT" sz="3100" b="1" dirty="0" smtClean="0">
                <a:solidFill>
                  <a:srgbClr val="A50021"/>
                </a:solidFill>
              </a:rPr>
              <a:t>i</a:t>
            </a:r>
            <a:r>
              <a:rPr lang="it-IT" sz="3100" dirty="0" smtClean="0"/>
              <a:t>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Colonna MT" panose="04020805060202030203" pitchFamily="82" charset="0"/>
              </a:rPr>
              <a:t>incoraggianti</a:t>
            </a:r>
            <a:r>
              <a:rPr lang="it-IT" sz="3100" dirty="0" smtClean="0"/>
              <a:t>, custoditi in </a:t>
            </a:r>
            <a:r>
              <a:rPr lang="it-IT" b="1" i="1" dirty="0" smtClean="0">
                <a:solidFill>
                  <a:schemeClr val="accent3">
                    <a:lumMod val="75000"/>
                  </a:schemeClr>
                </a:solidFill>
              </a:rPr>
              <a:t>ten Green </a:t>
            </a:r>
            <a:r>
              <a:rPr lang="it-IT" b="1" i="1" dirty="0" err="1" smtClean="0">
                <a:solidFill>
                  <a:schemeClr val="accent3">
                    <a:lumMod val="75000"/>
                  </a:schemeClr>
                </a:solidFill>
              </a:rPr>
              <a:t>bottleS</a:t>
            </a:r>
            <a:r>
              <a:rPr lang="it-IT" sz="31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it-IT" sz="3100" dirty="0" smtClean="0"/>
              <a:t>attraverso il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G</a:t>
            </a:r>
            <a:r>
              <a:rPr lang="it-IT" sz="3100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ran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m</a:t>
            </a:r>
            <a:r>
              <a:rPr lang="it-IT" sz="3100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are del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c</a:t>
            </a:r>
            <a:r>
              <a:rPr lang="it-IT" sz="3100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ambiamento</a:t>
            </a:r>
            <a:r>
              <a:rPr lang="it-IT" sz="3100" dirty="0" smtClean="0">
                <a:latin typeface="Calligraphic" pitchFamily="2" charset="0"/>
              </a:rPr>
              <a:t>…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9759">
            <a:off x="440298" y="2934309"/>
            <a:ext cx="1130145" cy="28828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3021">
            <a:off x="4545988" y="4251274"/>
            <a:ext cx="957268" cy="2441905"/>
          </a:xfrm>
          <a:prstGeom prst="rect">
            <a:avLst/>
          </a:prstGeom>
        </p:spPr>
      </p:pic>
      <p:sp>
        <p:nvSpPr>
          <p:cNvPr id="9" name="Pergamena 2 8"/>
          <p:cNvSpPr/>
          <p:nvPr/>
        </p:nvSpPr>
        <p:spPr>
          <a:xfrm rot="601616">
            <a:off x="280509" y="5231508"/>
            <a:ext cx="3031744" cy="110203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Filastrocche – acrostici-calligrammi…</a:t>
            </a:r>
            <a:endParaRPr lang="it-IT" sz="1600" i="1" dirty="0">
              <a:solidFill>
                <a:schemeClr val="accent5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Pergamena 2 9"/>
          <p:cNvSpPr/>
          <p:nvPr/>
        </p:nvSpPr>
        <p:spPr>
          <a:xfrm>
            <a:off x="2954948" y="5833745"/>
            <a:ext cx="2950809" cy="1033272"/>
          </a:xfrm>
          <a:prstGeom prst="horizontalScroll">
            <a:avLst/>
          </a:prstGeom>
          <a:solidFill>
            <a:srgbClr val="FF99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</a:rPr>
              <a:t>Condivido con te giochi nuovi – </a:t>
            </a:r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ricette strane 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  <a:latin typeface="Lucida Handwriting" panose="03010101010101010101" pitchFamily="66" charset="0"/>
              </a:rPr>
              <a:t>– regole curiose….</a:t>
            </a:r>
            <a:endParaRPr lang="it-IT" sz="1400" dirty="0">
              <a:solidFill>
                <a:schemeClr val="accent5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1" name="Pergamena 2 10"/>
          <p:cNvSpPr/>
          <p:nvPr/>
        </p:nvSpPr>
        <p:spPr>
          <a:xfrm>
            <a:off x="8177663" y="5175968"/>
            <a:ext cx="2950809" cy="103327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Lucida Handwriting" panose="03010101010101010101" pitchFamily="66" charset="0"/>
              </a:rPr>
              <a:t>Consigli pratici di sopravvivenza…</a:t>
            </a:r>
            <a:endParaRPr lang="it-IT" sz="1400" dirty="0">
              <a:solidFill>
                <a:srgbClr val="C0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2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867" y="3418980"/>
            <a:ext cx="1039415" cy="2414765"/>
          </a:xfrm>
          <a:prstGeom prst="rect">
            <a:avLst/>
          </a:prstGeom>
        </p:spPr>
      </p:pic>
      <p:sp>
        <p:nvSpPr>
          <p:cNvPr id="13" name="Nuvola 12"/>
          <p:cNvSpPr/>
          <p:nvPr/>
        </p:nvSpPr>
        <p:spPr>
          <a:xfrm>
            <a:off x="10171611" y="1180330"/>
            <a:ext cx="2020389" cy="1319213"/>
          </a:xfrm>
          <a:prstGeom prst="clou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aetta 14"/>
          <p:cNvSpPr/>
          <p:nvPr/>
        </p:nvSpPr>
        <p:spPr>
          <a:xfrm>
            <a:off x="452846" y="1416605"/>
            <a:ext cx="820313" cy="1416583"/>
          </a:xfrm>
          <a:prstGeom prst="lightningBolt">
            <a:avLst/>
          </a:prstGeom>
          <a:solidFill>
            <a:srgbClr val="CC00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aetta 19"/>
          <p:cNvSpPr/>
          <p:nvPr/>
        </p:nvSpPr>
        <p:spPr>
          <a:xfrm>
            <a:off x="9533453" y="2573412"/>
            <a:ext cx="1247757" cy="205302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aetta 18"/>
          <p:cNvSpPr/>
          <p:nvPr/>
        </p:nvSpPr>
        <p:spPr>
          <a:xfrm>
            <a:off x="2801483" y="2708365"/>
            <a:ext cx="1822768" cy="147389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aetta 15"/>
          <p:cNvSpPr/>
          <p:nvPr/>
        </p:nvSpPr>
        <p:spPr>
          <a:xfrm flipH="1">
            <a:off x="1923631" y="1793351"/>
            <a:ext cx="5919061" cy="1369940"/>
          </a:xfrm>
          <a:prstGeom prst="lightningBolt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Nuvola 20"/>
          <p:cNvSpPr/>
          <p:nvPr/>
        </p:nvSpPr>
        <p:spPr>
          <a:xfrm>
            <a:off x="7323908" y="1919054"/>
            <a:ext cx="3457301" cy="1302376"/>
          </a:xfrm>
          <a:prstGeom prst="cloud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3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le 17"/>
          <p:cNvSpPr/>
          <p:nvPr/>
        </p:nvSpPr>
        <p:spPr>
          <a:xfrm>
            <a:off x="705293" y="1037033"/>
            <a:ext cx="1601544" cy="142206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ole 15"/>
          <p:cNvSpPr/>
          <p:nvPr/>
        </p:nvSpPr>
        <p:spPr>
          <a:xfrm>
            <a:off x="1523374" y="365295"/>
            <a:ext cx="1707505" cy="163596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le 10"/>
          <p:cNvSpPr/>
          <p:nvPr/>
        </p:nvSpPr>
        <p:spPr>
          <a:xfrm>
            <a:off x="11035001" y="1067566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ole 5"/>
          <p:cNvSpPr/>
          <p:nvPr/>
        </p:nvSpPr>
        <p:spPr>
          <a:xfrm>
            <a:off x="10004838" y="86735"/>
            <a:ext cx="1302639" cy="12050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ole 4"/>
          <p:cNvSpPr/>
          <p:nvPr/>
        </p:nvSpPr>
        <p:spPr>
          <a:xfrm>
            <a:off x="9664685" y="1544058"/>
            <a:ext cx="1141446" cy="1176668"/>
          </a:xfrm>
          <a:prstGeom prst="sun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ole 6"/>
          <p:cNvSpPr/>
          <p:nvPr/>
        </p:nvSpPr>
        <p:spPr>
          <a:xfrm>
            <a:off x="8469086" y="86735"/>
            <a:ext cx="1535752" cy="1315170"/>
          </a:xfrm>
          <a:prstGeom prst="su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102468" y="-333066"/>
            <a:ext cx="10342054" cy="3072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080071" y="28603"/>
            <a:ext cx="10364451" cy="2367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… per INTRAPRENDERE UNA nuova avventura</a:t>
            </a:r>
          </a:p>
          <a:p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Di crescita</a:t>
            </a:r>
          </a:p>
          <a:p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E</a:t>
            </a:r>
          </a:p>
          <a:p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Di scoperta  </a:t>
            </a:r>
            <a:endParaRPr lang="it-IT" sz="320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53" y="2187282"/>
            <a:ext cx="7092506" cy="3918473"/>
          </a:xfrm>
        </p:spPr>
      </p:pic>
      <p:sp>
        <p:nvSpPr>
          <p:cNvPr id="3" name="Smile 2"/>
          <p:cNvSpPr/>
          <p:nvPr/>
        </p:nvSpPr>
        <p:spPr>
          <a:xfrm>
            <a:off x="423585" y="5773398"/>
            <a:ext cx="914400" cy="914400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ole 9"/>
          <p:cNvSpPr/>
          <p:nvPr/>
        </p:nvSpPr>
        <p:spPr>
          <a:xfrm>
            <a:off x="10235408" y="1201783"/>
            <a:ext cx="1812067" cy="197099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mile 11"/>
          <p:cNvSpPr/>
          <p:nvPr/>
        </p:nvSpPr>
        <p:spPr>
          <a:xfrm>
            <a:off x="1066175" y="4858998"/>
            <a:ext cx="914400" cy="914400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mile 12"/>
          <p:cNvSpPr/>
          <p:nvPr/>
        </p:nvSpPr>
        <p:spPr>
          <a:xfrm>
            <a:off x="69835" y="5067256"/>
            <a:ext cx="914400" cy="9144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mile 13"/>
          <p:cNvSpPr/>
          <p:nvPr/>
        </p:nvSpPr>
        <p:spPr>
          <a:xfrm>
            <a:off x="1380008" y="5740464"/>
            <a:ext cx="914400" cy="902470"/>
          </a:xfrm>
          <a:prstGeom prst="smileyFac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ole 14"/>
          <p:cNvSpPr/>
          <p:nvPr/>
        </p:nvSpPr>
        <p:spPr>
          <a:xfrm rot="21299857">
            <a:off x="365177" y="1805978"/>
            <a:ext cx="1496916" cy="1292329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2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89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</a:t>
            </a:r>
            <a:r>
              <a:rPr lang="it-IT" sz="4900" dirty="0" smtClean="0">
                <a:solidFill>
                  <a:srgbClr val="9933FF"/>
                </a:solidFill>
                <a:latin typeface="Algerian" panose="04020705040A02060702" pitchFamily="82" charset="0"/>
              </a:rPr>
              <a:t>…</a:t>
            </a:r>
            <a:r>
              <a:rPr lang="it-IT" sz="49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67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</a:t>
            </a:r>
            <a:r>
              <a:rPr lang="it-IT" sz="600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l</a:t>
            </a:r>
            <a:r>
              <a:rPr lang="it-IT" sz="4900" dirty="0" smtClean="0">
                <a:solidFill>
                  <a:srgbClr val="FF00FF"/>
                </a:solidFill>
                <a:latin typeface="Algerian" panose="04020705040A02060702" pitchFamily="82" charset="0"/>
              </a:rPr>
              <a:t>l</a:t>
            </a:r>
            <a:r>
              <a:rPr lang="it-IT" sz="73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a</a:t>
            </a:r>
            <a:r>
              <a:rPr lang="it-IT" sz="49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</a:t>
            </a:r>
            <a:r>
              <a:rPr lang="it-IT" sz="7300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f</a:t>
            </a:r>
            <a:r>
              <a:rPr lang="it-IT" sz="4900" dirty="0" smtClean="0">
                <a:solidFill>
                  <a:srgbClr val="FFC000"/>
                </a:solidFill>
                <a:latin typeface="Algerian" panose="04020705040A02060702" pitchFamily="82" charset="0"/>
              </a:rPr>
              <a:t>i</a:t>
            </a:r>
            <a:r>
              <a:rPr lang="it-IT" sz="6000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n</a:t>
            </a:r>
            <a:r>
              <a:rPr lang="it-IT" sz="4900" dirty="0" smtClean="0">
                <a:solidFill>
                  <a:srgbClr val="FF00FF"/>
                </a:solidFill>
                <a:latin typeface="Algerian" panose="04020705040A02060702" pitchFamily="82" charset="0"/>
              </a:rPr>
              <a:t>e</a:t>
            </a:r>
            <a:r>
              <a:rPr lang="it-IT" sz="89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it-IT" dirty="0" smtClean="0"/>
              <a:t>Una grande festa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pic>
        <p:nvPicPr>
          <p:cNvPr id="4" name="Immagine 3" descr="Risultati immagini per bambini in festa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984" y="1625610"/>
            <a:ext cx="6120130" cy="465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192" y="398691"/>
            <a:ext cx="10364451" cy="1596177"/>
          </a:xfrm>
        </p:spPr>
        <p:txBody>
          <a:bodyPr>
            <a:normAutofit/>
          </a:bodyPr>
          <a:lstStyle/>
          <a:p>
            <a:r>
              <a:rPr lang="it-IT" sz="480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E </a:t>
            </a:r>
            <a:r>
              <a:rPr lang="it-IT" sz="4800" b="1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questo </a:t>
            </a:r>
            <a:r>
              <a:rPr lang="it-IT" sz="4800" dirty="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a che cosa servirà?</a:t>
            </a:r>
            <a:endParaRPr lang="it-IT" sz="4800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Risultati immagini per forziere"/>
          <p:cNvPicPr>
            <a:picLocks noGrp="1"/>
          </p:cNvPicPr>
          <p:nvPr>
            <p:ph sz="quarter" idx="13"/>
          </p:nvPr>
        </p:nvPicPr>
        <p:blipFill>
          <a:blip r:embed="rId2"/>
          <a:srcRect l="5210" t="9252" r="4601" b="13073"/>
          <a:stretch>
            <a:fillRect/>
          </a:stretch>
        </p:blipFill>
        <p:spPr bwMode="auto">
          <a:xfrm>
            <a:off x="3219934" y="1994868"/>
            <a:ext cx="4947368" cy="39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90000"/>
                <a:lumOff val="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ena 2 5"/>
          <p:cNvSpPr/>
          <p:nvPr/>
        </p:nvSpPr>
        <p:spPr>
          <a:xfrm rot="936679">
            <a:off x="259262" y="1832676"/>
            <a:ext cx="8864958" cy="245559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143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M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36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AG</a:t>
            </a:r>
            <a:r>
              <a:rPr lang="it-IT" sz="36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I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N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36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B</a:t>
            </a:r>
            <a:r>
              <a:rPr lang="it-IT" sz="36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O</a:t>
            </a:r>
            <a:r>
              <a:rPr lang="it-IT" sz="36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TT</a:t>
            </a:r>
            <a:r>
              <a:rPr lang="it-IT" sz="3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LE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88900" stA="45000" endPos="65000" dist="50800" dir="5400000" sy="-100000" algn="bl" rotWithShape="0"/>
              </a:effectLst>
              <a:latin typeface="Cracked Johnnie" panose="00000400000000000000" pitchFamily="2" charset="0"/>
            </a:endParaRPr>
          </a:p>
        </p:txBody>
      </p:sp>
      <p:sp>
        <p:nvSpPr>
          <p:cNvPr id="9" name="Pergamena 2 8"/>
          <p:cNvSpPr/>
          <p:nvPr/>
        </p:nvSpPr>
        <p:spPr>
          <a:xfrm rot="364634">
            <a:off x="2635654" y="690930"/>
            <a:ext cx="8864958" cy="275731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143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M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AG</a:t>
            </a:r>
            <a:r>
              <a:rPr lang="it-IT" sz="4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I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N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B</a:t>
            </a: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O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TT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LE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88900" stA="45000" endPos="65000" dist="50800" dir="5400000" sy="-100000" algn="bl" rotWithShape="0"/>
              </a:effectLst>
              <a:latin typeface="Cracked Johnnie" panose="00000400000000000000" pitchFamily="2" charset="0"/>
            </a:endParaRPr>
          </a:p>
        </p:txBody>
      </p:sp>
      <p:sp>
        <p:nvSpPr>
          <p:cNvPr id="8" name="Pergamena 2 7"/>
          <p:cNvSpPr/>
          <p:nvPr/>
        </p:nvSpPr>
        <p:spPr>
          <a:xfrm>
            <a:off x="707769" y="1967286"/>
            <a:ext cx="10824754" cy="47200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190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M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5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66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54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6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G</a:t>
            </a:r>
            <a:r>
              <a:rPr lang="it-IT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6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I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N</a:t>
            </a:r>
            <a:r>
              <a:rPr lang="it-I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54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5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6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B</a:t>
            </a:r>
            <a:r>
              <a:rPr lang="it-IT" sz="54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O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TT</a:t>
            </a:r>
            <a:r>
              <a:rPr lang="it-IT" sz="66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L</a:t>
            </a:r>
            <a:r>
              <a:rPr lang="it-IT" sz="5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5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endParaRPr lang="it-IT" sz="540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88900" stA="45000" endPos="65000" dist="50800" dir="5400000" sy="-100000" algn="bl" rotWithShape="0"/>
              </a:effectLst>
              <a:latin typeface="Cracked Johnnie" panose="000004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isultati immagini per punto interrogativo simb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63" y="1869492"/>
            <a:ext cx="860633" cy="11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punto interrogativo simb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30" y="2214693"/>
            <a:ext cx="1480448" cy="22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37737"/>
            <a:ext cx="10364451" cy="1976957"/>
          </a:xfrm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</a:t>
            </a:r>
            <a:r>
              <a:rPr lang="it-IT" sz="48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HI VI MANDA QUESTO MESSAGGIO?</a:t>
            </a:r>
            <a:endParaRPr lang="it-IT" sz="48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 descr="Risultati immagini per interrogativ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909" y="2214694"/>
            <a:ext cx="3274422" cy="402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isultati immagini per punto interrogativo simb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62" y="1996869"/>
            <a:ext cx="1093487" cy="18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344637"/>
            <a:ext cx="10014857" cy="629629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930400" y="1928514"/>
            <a:ext cx="7631611" cy="3128544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prstMaterial="translucentPowder"/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racked Johnnie" panose="00000400000000000000" pitchFamily="2" charset="0"/>
              </a:rPr>
              <a:t>QUESTO MESSAGGIO?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37958" y="748938"/>
            <a:ext cx="334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ligraphic" pitchFamily="2" charset="0"/>
              </a:rPr>
              <a:t>P</a:t>
            </a:r>
            <a:r>
              <a:rPr lang="it-IT" sz="54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ligraphic" pitchFamily="2" charset="0"/>
              </a:rPr>
              <a:t>E</a:t>
            </a:r>
            <a:r>
              <a:rPr lang="it-IT" sz="6600" b="1" u="sng" dirty="0" smtClean="0">
                <a:solidFill>
                  <a:schemeClr val="accent3">
                    <a:lumMod val="50000"/>
                  </a:schemeClr>
                </a:solidFill>
                <a:latin typeface="Calligraphic" pitchFamily="2" charset="0"/>
              </a:rPr>
              <a:t>R</a:t>
            </a:r>
            <a:r>
              <a:rPr lang="it-IT" sz="6000" b="1" u="sng" dirty="0" smtClean="0">
                <a:solidFill>
                  <a:schemeClr val="accent3">
                    <a:lumMod val="75000"/>
                  </a:schemeClr>
                </a:solidFill>
                <a:latin typeface="Calligraphic" pitchFamily="2" charset="0"/>
              </a:rPr>
              <a:t>C</a:t>
            </a:r>
            <a:r>
              <a:rPr lang="it-IT" sz="5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ligraphic" pitchFamily="2" charset="0"/>
              </a:rPr>
              <a:t>H</a:t>
            </a:r>
            <a:r>
              <a:rPr lang="it-IT" sz="6600" b="1" u="sng" dirty="0" smtClean="0">
                <a:solidFill>
                  <a:schemeClr val="accent3"/>
                </a:solidFill>
                <a:latin typeface="Calligraphic" pitchFamily="2" charset="0"/>
              </a:rPr>
              <a:t>É</a:t>
            </a:r>
            <a:endParaRPr lang="it-IT" sz="6600" b="1" u="sng" dirty="0">
              <a:solidFill>
                <a:schemeClr val="accent3"/>
              </a:solidFill>
              <a:latin typeface="Calligraphic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rgamena 2 13"/>
          <p:cNvSpPr/>
          <p:nvPr/>
        </p:nvSpPr>
        <p:spPr>
          <a:xfrm>
            <a:off x="2022370" y="1610592"/>
            <a:ext cx="8437736" cy="498179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461" y="464307"/>
            <a:ext cx="10364451" cy="1596177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it-IT" sz="67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S</a:t>
            </a:r>
            <a:r>
              <a:rPr lang="it-IT" sz="4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u</a:t>
            </a:r>
            <a:r>
              <a:rPr lang="it-IT" sz="5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on</a:t>
            </a:r>
            <a:r>
              <a:rPr lang="it-IT" sz="4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e</a:t>
            </a:r>
            <a:r>
              <a:rPr lang="it-IT" sz="60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r</a:t>
            </a:r>
            <a:r>
              <a:rPr lang="it-IT" sz="4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e</a:t>
            </a:r>
            <a:r>
              <a:rPr lang="it-IT" sz="49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m</a:t>
            </a:r>
            <a:r>
              <a:rPr lang="it-IT" sz="48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o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 E </a:t>
            </a:r>
            <a:r>
              <a:rPr lang="it-IT" sz="67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C</a:t>
            </a:r>
            <a:r>
              <a:rPr lang="it-IT" sz="53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</a:t>
            </a:r>
            <a:r>
              <a:rPr lang="it-IT" sz="67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N</a:t>
            </a:r>
            <a:r>
              <a:rPr lang="it-IT" sz="53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R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it-IT" sz="53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M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O …IN </a:t>
            </a:r>
            <a:r>
              <a:rPr lang="it-IT" sz="67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</a:t>
            </a:r>
            <a:r>
              <a:rPr lang="it-IT" sz="53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NG</a:t>
            </a:r>
            <a:r>
              <a:rPr lang="it-IT" sz="49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L</a:t>
            </a:r>
            <a:r>
              <a:rPr lang="it-IT" sz="53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48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endParaRPr lang="it-IT" sz="48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31" y="2465658"/>
            <a:ext cx="6029634" cy="34242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4209">
            <a:off x="10256682" y="2762654"/>
            <a:ext cx="697032" cy="12956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65" y="3443144"/>
            <a:ext cx="1152244" cy="14692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2117">
            <a:off x="10240730" y="3397092"/>
            <a:ext cx="1110389" cy="146926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464" y="3663703"/>
            <a:ext cx="1152244" cy="14156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35336">
            <a:off x="780711" y="4514362"/>
            <a:ext cx="1255361" cy="139163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57324">
            <a:off x="236757" y="3957150"/>
            <a:ext cx="1152244" cy="1497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23035">
            <a:off x="1019489" y="5065115"/>
            <a:ext cx="1152244" cy="148078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61832">
            <a:off x="97408" y="5221958"/>
            <a:ext cx="1152244" cy="14432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175" y="4519328"/>
            <a:ext cx="1152244" cy="14692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51325">
            <a:off x="10913238" y="3221056"/>
            <a:ext cx="1152244" cy="1445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4" y="609808"/>
            <a:ext cx="10364451" cy="1596177"/>
          </a:xfrm>
        </p:spPr>
        <p:txBody>
          <a:bodyPr>
            <a:noAutofit/>
          </a:bodyPr>
          <a:lstStyle/>
          <a:p>
            <a:r>
              <a:rPr lang="it-IT" sz="4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saremo i vostri maestri di musica</a:t>
            </a:r>
            <a:endParaRPr lang="it-IT" sz="4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1767840"/>
            <a:ext cx="10363826" cy="4023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b="1" i="1" u="sng" dirty="0" err="1">
                <a:solidFill>
                  <a:schemeClr val="accent1"/>
                </a:solidFill>
              </a:rPr>
              <a:t>ten</a:t>
            </a:r>
            <a:r>
              <a:rPr lang="it-IT" sz="6000" b="1" i="1" u="sng" dirty="0">
                <a:solidFill>
                  <a:schemeClr val="accent1"/>
                </a:solidFill>
              </a:rPr>
              <a:t> </a:t>
            </a:r>
            <a:r>
              <a:rPr lang="it-IT" sz="6000" b="1" i="1" u="sng" dirty="0" smtClean="0">
                <a:solidFill>
                  <a:schemeClr val="accent1"/>
                </a:solidFill>
              </a:rPr>
              <a:t>green</a:t>
            </a:r>
            <a:r>
              <a:rPr lang="it-IT" sz="6000" b="1" i="1" u="sng" dirty="0">
                <a:solidFill>
                  <a:schemeClr val="accent1"/>
                </a:solidFill>
              </a:rPr>
              <a:t> </a:t>
            </a:r>
            <a:r>
              <a:rPr lang="it-IT" sz="6000" b="1" i="1" u="sng" dirty="0" err="1" smtClean="0">
                <a:solidFill>
                  <a:schemeClr val="accent1"/>
                </a:solidFill>
              </a:rPr>
              <a:t>bo</a:t>
            </a:r>
            <a:r>
              <a:rPr lang="it-IT" sz="6000" b="1" i="1" u="sng" dirty="0" err="1" smtClean="0">
                <a:solidFill>
                  <a:schemeClr val="tx2"/>
                </a:solidFill>
                <a:hlinkClick r:id="rId2"/>
              </a:rPr>
              <a:t>ttle</a:t>
            </a:r>
            <a:endParaRPr lang="it-IT" sz="6000" b="1" i="1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it-IT" sz="6600" b="1" i="1" dirty="0">
              <a:solidFill>
                <a:srgbClr val="00B050"/>
              </a:solidFill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66" y="2926895"/>
            <a:ext cx="55435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47783"/>
            <a:ext cx="10364451" cy="206691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9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Insieme  balleremo suonando strumenti …</a:t>
            </a:r>
            <a:br>
              <a:rPr lang="it-IT" sz="49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</a:br>
            <a:r>
              <a:rPr lang="it-IT" sz="4900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più unici che rari!</a:t>
            </a:r>
            <a:endParaRPr lang="it-IT" sz="4900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16701" y="2817091"/>
            <a:ext cx="7335603" cy="3380509"/>
          </a:xfrm>
          <a:prstGeom prst="rect">
            <a:avLst/>
          </a:prstGeom>
        </p:spPr>
      </p:pic>
      <p:pic>
        <p:nvPicPr>
          <p:cNvPr id="6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937" y="3351704"/>
            <a:ext cx="551640" cy="1049942"/>
          </a:xfrm>
          <a:prstGeom prst="rect">
            <a:avLst/>
          </a:prstGeom>
        </p:spPr>
      </p:pic>
      <p:pic>
        <p:nvPicPr>
          <p:cNvPr id="8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74" y="2534020"/>
            <a:ext cx="513735" cy="965466"/>
          </a:xfrm>
          <a:prstGeom prst="rect">
            <a:avLst/>
          </a:prstGeom>
        </p:spPr>
      </p:pic>
      <p:pic>
        <p:nvPicPr>
          <p:cNvPr id="9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3318">
            <a:off x="6157288" y="2753202"/>
            <a:ext cx="552478" cy="965466"/>
          </a:xfrm>
          <a:prstGeom prst="rect">
            <a:avLst/>
          </a:prstGeom>
        </p:spPr>
      </p:pic>
      <p:pic>
        <p:nvPicPr>
          <p:cNvPr id="10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85457">
            <a:off x="7094323" y="3854051"/>
            <a:ext cx="471039" cy="8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rgamena 2 9"/>
          <p:cNvSpPr/>
          <p:nvPr/>
        </p:nvSpPr>
        <p:spPr>
          <a:xfrm>
            <a:off x="4667794" y="1340421"/>
            <a:ext cx="5316582" cy="150658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M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AG</a:t>
            </a:r>
            <a:r>
              <a:rPr lang="it-IT" sz="2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I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N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B</a:t>
            </a:r>
            <a:r>
              <a:rPr lang="it-IT" sz="24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O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TT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LE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88900" stA="45000" endPos="65000" dist="50800" dir="5400000" sy="-100000" algn="bl" rotWithShape="0"/>
              </a:effectLst>
              <a:latin typeface="Cracked Johnnie" panose="00000400000000000000" pitchFamily="2" charset="0"/>
            </a:endParaRPr>
          </a:p>
        </p:txBody>
      </p:sp>
      <p:sp>
        <p:nvSpPr>
          <p:cNvPr id="8" name="Pergamena 2 7"/>
          <p:cNvSpPr/>
          <p:nvPr/>
        </p:nvSpPr>
        <p:spPr>
          <a:xfrm rot="961782">
            <a:off x="626162" y="3912854"/>
            <a:ext cx="7044947" cy="219460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M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28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AG</a:t>
            </a:r>
            <a:r>
              <a:rPr lang="it-IT" sz="2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I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N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28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B</a:t>
            </a:r>
            <a:r>
              <a:rPr lang="it-IT" sz="28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O</a:t>
            </a:r>
            <a:r>
              <a:rPr lang="it-IT" sz="28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TT</a:t>
            </a:r>
            <a:r>
              <a:rPr lang="it-IT" sz="28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LE</a:t>
            </a: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endParaRPr lang="it-IT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88900" stA="45000" endPos="65000" dist="50800" dir="5400000" sy="-100000" algn="bl" rotWithShape="0"/>
              </a:effectLst>
              <a:latin typeface="Cracked Johnnie" panose="00000400000000000000" pitchFamily="2" charset="0"/>
            </a:endParaRPr>
          </a:p>
        </p:txBody>
      </p:sp>
      <p:sp>
        <p:nvSpPr>
          <p:cNvPr id="9" name="Pergamena 2 8"/>
          <p:cNvSpPr/>
          <p:nvPr/>
        </p:nvSpPr>
        <p:spPr>
          <a:xfrm rot="20621235">
            <a:off x="3495884" y="2318490"/>
            <a:ext cx="7314616" cy="244406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M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S</a:t>
            </a: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AG</a:t>
            </a:r>
            <a:r>
              <a:rPr lang="it-IT" sz="4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E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I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N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A</a:t>
            </a:r>
            <a:r>
              <a:rPr lang="it-IT" sz="4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B</a:t>
            </a:r>
            <a:r>
              <a:rPr lang="it-IT" sz="40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O</a:t>
            </a: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TT</a:t>
            </a:r>
            <a:r>
              <a:rPr lang="it-IT" sz="40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LE</a:t>
            </a:r>
            <a:r>
              <a:rPr lang="it-IT" sz="4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88900" stA="45000" endPos="65000" dist="50800" dir="5400000" sy="-100000" algn="bl" rotWithShape="0"/>
                </a:effectLst>
                <a:latin typeface="Cracked Johnnie" panose="00000400000000000000" pitchFamily="2" charset="0"/>
              </a:rPr>
              <a:t> </a:t>
            </a:r>
            <a:endParaRPr lang="it-IT" sz="4000" dirty="0"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88900" stA="45000" endPos="65000" dist="50800" dir="5400000" sy="-100000" algn="bl" rotWithShape="0"/>
              </a:effectLst>
              <a:latin typeface="Cracked Johnnie" panose="00000400000000000000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56755"/>
            <a:ext cx="10364451" cy="1358536"/>
          </a:xfrm>
        </p:spPr>
        <p:txBody>
          <a:bodyPr/>
          <a:lstStyle/>
          <a:p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IL</a:t>
            </a:r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MESSAGGIO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CHE </a:t>
            </a:r>
            <a:r>
              <a:rPr lang="it-IT" sz="5400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FINE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HA FATTO?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b="1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8" y="1340419"/>
            <a:ext cx="4379786" cy="32848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67" y="2893129"/>
            <a:ext cx="4397828" cy="3298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3563139" y="1397692"/>
            <a:ext cx="5365659" cy="145980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chemeClr val="tx2"/>
                </a:solidFill>
              </a:rPr>
              <a:t>UN MESSAGGIO</a:t>
            </a:r>
          </a:p>
          <a:p>
            <a:pPr algn="ctr"/>
            <a:r>
              <a:rPr lang="it-IT" sz="2000" b="1" i="1" dirty="0">
                <a:solidFill>
                  <a:schemeClr val="tx2"/>
                </a:solidFill>
                <a:latin typeface="Lucida Handwriting" panose="03010101010101010101" pitchFamily="66" charset="0"/>
              </a:rPr>
              <a:t>s</a:t>
            </a:r>
            <a:r>
              <a:rPr lang="it-IT" sz="2000" b="1" i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otto  forma  di </a:t>
            </a:r>
            <a:r>
              <a:rPr lang="it-IT" sz="2000" b="1" i="1" dirty="0" smtClean="0">
                <a:solidFill>
                  <a:schemeClr val="tx2"/>
                </a:solidFill>
                <a:latin typeface="Lucida Fax" panose="02060602050505020204" pitchFamily="18" charset="0"/>
              </a:rPr>
              <a:t>… </a:t>
            </a:r>
            <a:endParaRPr lang="it-IT" sz="4400" b="1" i="1" dirty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35845"/>
            <a:ext cx="10364451" cy="1335906"/>
          </a:xfrm>
        </p:spPr>
        <p:txBody>
          <a:bodyPr>
            <a:normAutofit/>
          </a:bodyPr>
          <a:lstStyle/>
          <a:p>
            <a:r>
              <a:rPr lang="it-IT" sz="6600" i="1" dirty="0" smtClean="0">
                <a:solidFill>
                  <a:schemeClr val="accent1"/>
                </a:solidFill>
                <a:latin typeface="Calligraphic" pitchFamily="2" charset="0"/>
              </a:rPr>
              <a:t>E</a:t>
            </a:r>
            <a:r>
              <a:rPr lang="it-IT" sz="4400" i="1" dirty="0" smtClean="0">
                <a:solidFill>
                  <a:schemeClr val="accent1">
                    <a:lumMod val="75000"/>
                  </a:schemeClr>
                </a:solidFill>
                <a:latin typeface="Calligraphic" pitchFamily="2" charset="0"/>
              </a:rPr>
              <a:t>c</a:t>
            </a:r>
            <a:r>
              <a:rPr lang="it-IT" sz="5400" i="1" dirty="0" smtClean="0">
                <a:solidFill>
                  <a:schemeClr val="accent1">
                    <a:lumMod val="75000"/>
                  </a:schemeClr>
                </a:solidFill>
                <a:latin typeface="Calligraphic" pitchFamily="2" charset="0"/>
              </a:rPr>
              <a:t>c</a:t>
            </a:r>
            <a:r>
              <a:rPr lang="it-IT" sz="4800" i="1" dirty="0" smtClean="0">
                <a:solidFill>
                  <a:schemeClr val="accent2">
                    <a:lumMod val="75000"/>
                  </a:schemeClr>
                </a:solidFill>
                <a:latin typeface="Calligraphic" pitchFamily="2" charset="0"/>
              </a:rPr>
              <a:t>o</a:t>
            </a:r>
            <a:r>
              <a:rPr lang="it-IT" sz="4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ligraphic" pitchFamily="2" charset="0"/>
              </a:rPr>
              <a:t>l</a:t>
            </a:r>
            <a:r>
              <a:rPr lang="it-IT" sz="4800" i="1" dirty="0" smtClean="0">
                <a:solidFill>
                  <a:schemeClr val="accent1">
                    <a:lumMod val="75000"/>
                  </a:schemeClr>
                </a:solidFill>
                <a:latin typeface="Calligraphic" pitchFamily="2" charset="0"/>
              </a:rPr>
              <a:t>o</a:t>
            </a:r>
            <a:r>
              <a:rPr lang="it-IT" sz="6000" i="1" dirty="0" smtClean="0">
                <a:solidFill>
                  <a:schemeClr val="accent1">
                    <a:lumMod val="50000"/>
                  </a:schemeClr>
                </a:solidFill>
                <a:latin typeface="Calligraphic" pitchFamily="2" charset="0"/>
              </a:rPr>
              <a:t>!</a:t>
            </a:r>
            <a:endParaRPr lang="it-IT" sz="6000" i="1" dirty="0">
              <a:solidFill>
                <a:schemeClr val="accent1">
                  <a:lumMod val="50000"/>
                </a:schemeClr>
              </a:solidFill>
              <a:latin typeface="18thCentury" pitchFamily="2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155">
            <a:off x="379698" y="3050210"/>
            <a:ext cx="3385695" cy="1527709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165">
            <a:off x="7388458" y="2961001"/>
            <a:ext cx="4189823" cy="26859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91" y="3222453"/>
            <a:ext cx="3540887" cy="27844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 rot="635172">
            <a:off x="301191" y="4617155"/>
            <a:ext cx="2927097" cy="6270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accent3">
                    <a:lumMod val="50000"/>
                  </a:schemeClr>
                </a:solidFill>
                <a:latin typeface="Lucida Handwriting" panose="03010101010101010101" pitchFamily="66" charset="0"/>
              </a:rPr>
              <a:t>p</a:t>
            </a:r>
            <a:r>
              <a:rPr lang="it-IT" sz="2800" dirty="0" smtClean="0">
                <a:solidFill>
                  <a:schemeClr val="accent3">
                    <a:lumMod val="50000"/>
                  </a:schemeClr>
                </a:solidFill>
                <a:latin typeface="Lucida Handwriting" panose="03010101010101010101" pitchFamily="66" charset="0"/>
              </a:rPr>
              <a:t>oesia …</a:t>
            </a:r>
            <a:endParaRPr lang="it-IT" sz="2800" dirty="0">
              <a:solidFill>
                <a:schemeClr val="accent3">
                  <a:lumMod val="50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Cuore 6"/>
          <p:cNvSpPr/>
          <p:nvPr/>
        </p:nvSpPr>
        <p:spPr>
          <a:xfrm>
            <a:off x="2587791" y="1383856"/>
            <a:ext cx="914400" cy="618168"/>
          </a:xfrm>
          <a:prstGeom prst="hear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uore 7"/>
          <p:cNvSpPr/>
          <p:nvPr/>
        </p:nvSpPr>
        <p:spPr>
          <a:xfrm>
            <a:off x="1605611" y="1096884"/>
            <a:ext cx="1018392" cy="1104770"/>
          </a:xfrm>
          <a:prstGeom prst="hear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uore 8"/>
          <p:cNvSpPr/>
          <p:nvPr/>
        </p:nvSpPr>
        <p:spPr>
          <a:xfrm rot="555990">
            <a:off x="2603875" y="1779948"/>
            <a:ext cx="1248826" cy="1057966"/>
          </a:xfrm>
          <a:prstGeom prst="hear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uore 10"/>
          <p:cNvSpPr/>
          <p:nvPr/>
        </p:nvSpPr>
        <p:spPr>
          <a:xfrm rot="20308595">
            <a:off x="1409237" y="1696175"/>
            <a:ext cx="1077616" cy="914400"/>
          </a:xfrm>
          <a:prstGeom prst="hear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220685" y="5798607"/>
            <a:ext cx="3875315" cy="85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</a:rPr>
              <a:t>…testo regolativo… </a:t>
            </a:r>
            <a:endParaRPr lang="it-IT" sz="2800" dirty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Cuore 14"/>
          <p:cNvSpPr/>
          <p:nvPr/>
        </p:nvSpPr>
        <p:spPr>
          <a:xfrm>
            <a:off x="660737" y="1519751"/>
            <a:ext cx="914400" cy="928847"/>
          </a:xfrm>
          <a:prstGeom prst="hear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uore 12"/>
          <p:cNvSpPr/>
          <p:nvPr/>
        </p:nvSpPr>
        <p:spPr>
          <a:xfrm>
            <a:off x="9292046" y="1184366"/>
            <a:ext cx="1306994" cy="1082808"/>
          </a:xfrm>
          <a:prstGeom prst="heart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uore 15"/>
          <p:cNvSpPr/>
          <p:nvPr/>
        </p:nvSpPr>
        <p:spPr>
          <a:xfrm rot="1255639">
            <a:off x="10565890" y="1325130"/>
            <a:ext cx="951392" cy="883675"/>
          </a:xfrm>
          <a:prstGeom prst="hear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237493" y="5507713"/>
            <a:ext cx="3187171" cy="587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…lettera</a:t>
            </a:r>
            <a:endParaRPr lang="it-IT" sz="2800" dirty="0">
              <a:solidFill>
                <a:srgbClr val="7030A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363</TotalTime>
  <Words>151</Words>
  <Application>Microsoft Office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18thCentury</vt:lpstr>
      <vt:lpstr>Algerian</vt:lpstr>
      <vt:lpstr>Arial</vt:lpstr>
      <vt:lpstr>Bobcat</vt:lpstr>
      <vt:lpstr>Calibri</vt:lpstr>
      <vt:lpstr>Calligraphic</vt:lpstr>
      <vt:lpstr>Colonna MT</vt:lpstr>
      <vt:lpstr>Cracked Johnnie</vt:lpstr>
      <vt:lpstr>Lucida Fax</vt:lpstr>
      <vt:lpstr>Lucida Handwriting</vt:lpstr>
      <vt:lpstr>Tw Cen MT</vt:lpstr>
      <vt:lpstr>Goccia</vt:lpstr>
      <vt:lpstr>Che cosa vi fa venire in mente?</vt:lpstr>
      <vt:lpstr>Presentazione standard di PowerPoint</vt:lpstr>
      <vt:lpstr>CHI VI MANDA QUESTO MESSAGGIO?</vt:lpstr>
      <vt:lpstr>Presentazione standard di PowerPoint</vt:lpstr>
      <vt:lpstr>Suoneremo E CANTEREMO …IN INGLESE</vt:lpstr>
      <vt:lpstr>saremo i vostri maestri di musica</vt:lpstr>
      <vt:lpstr> Insieme  balleremo suonando strumenti … più unici che rari!</vt:lpstr>
      <vt:lpstr>E IL MESSAGGIO CHE FINE HA FATTO?</vt:lpstr>
      <vt:lpstr>Eccolo!</vt:lpstr>
      <vt:lpstr> consigli pratici, divertenti, incoraggianti, custoditi in ten Green bottleS, attraverso il Gran mare del cambiamento…  </vt:lpstr>
      <vt:lpstr>Presentazione standard di PowerPoint</vt:lpstr>
      <vt:lpstr>E… alla fine?  </vt:lpstr>
      <vt:lpstr>E questo a che cosa servirà?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MESSAGGE IN A BOTTLE</dc:title>
  <cp:lastModifiedBy>Graziella Cicuttin</cp:lastModifiedBy>
  <cp:revision>77</cp:revision>
  <dcterms:modified xsi:type="dcterms:W3CDTF">2018-10-24T08:56:40Z</dcterms:modified>
</cp:coreProperties>
</file>