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59" r:id="rId5"/>
    <p:sldId id="260" r:id="rId6"/>
    <p:sldId id="261" r:id="rId7"/>
    <p:sldId id="265" r:id="rId8"/>
    <p:sldId id="267" r:id="rId9"/>
    <p:sldId id="268" r:id="rId10"/>
    <p:sldId id="269" r:id="rId11"/>
    <p:sldId id="270" r:id="rId12"/>
    <p:sldId id="272" r:id="rId13"/>
  </p:sldIdLst>
  <p:sldSz cx="10440988" cy="7561263"/>
  <p:notesSz cx="6858000" cy="9144000"/>
  <p:defaultTextStyle>
    <a:defPPr>
      <a:defRPr lang="it-IT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C2F4"/>
    <a:srgbClr val="3AEEDD"/>
    <a:srgbClr val="E60000"/>
    <a:srgbClr val="39BFEF"/>
    <a:srgbClr val="2970FF"/>
    <a:srgbClr val="FF2F2F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98" y="-132"/>
      </p:cViewPr>
      <p:guideLst>
        <p:guide orient="horz" pos="2381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title>
      <c:layout>
        <c:manualLayout>
          <c:xMode val="edge"/>
          <c:yMode val="edge"/>
          <c:x val="0.33378909841829418"/>
          <c:y val="7.669945589975407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Annone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5DD5FF"/>
              </a:solidFill>
              <a:ln>
                <a:solidFill>
                  <a:schemeClr val="tx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alunni stranieri</c:v>
                </c:pt>
                <c:pt idx="1">
                  <c:v>alunni italiani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0.28000000000000003</c:v>
                </c:pt>
                <c:pt idx="1">
                  <c:v>0.71499999999999997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3A-4CA9-9E8B-1B2FC6B93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3826051443385707"/>
          <c:y val="7.669945589975407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Pramaggiore</c:v>
                </c:pt>
              </c:strCache>
            </c:strRef>
          </c:tx>
          <c:spPr>
            <a:solidFill>
              <a:srgbClr val="5DD5FF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alunni stranieri</c:v>
                </c:pt>
                <c:pt idx="1">
                  <c:v>alunni italiani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0.22</c:v>
                </c:pt>
                <c:pt idx="1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2F-47E8-927F-0E915B58A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title>
      <c:layout>
        <c:manualLayout>
          <c:xMode val="edge"/>
          <c:yMode val="edge"/>
          <c:x val="0.33378909841829418"/>
          <c:y val="7.669945589975407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Annone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5DD5FF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600"/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600"/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alunni stranieri</c:v>
                </c:pt>
                <c:pt idx="1">
                  <c:v>alunni italiani</c:v>
                </c:pt>
              </c:strCache>
            </c:strRef>
          </c:cat>
          <c:val>
            <c:numRef>
              <c:f>Foglio1!$B$2:$B$3</c:f>
              <c:numCache>
                <c:formatCode>0.0%</c:formatCode>
                <c:ptCount val="2"/>
                <c:pt idx="0">
                  <c:v>0.17</c:v>
                </c:pt>
                <c:pt idx="1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72-46B1-9413-F536A19C2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3826051443385707"/>
          <c:y val="7.669945589975407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Pramaggiore</c:v>
                </c:pt>
              </c:strCache>
            </c:strRef>
          </c:tx>
          <c:spPr>
            <a:solidFill>
              <a:srgbClr val="5DD5FF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alunni stranieri</c:v>
                </c:pt>
                <c:pt idx="1">
                  <c:v>alunni italiani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0.24</c:v>
                </c:pt>
                <c:pt idx="1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09-4A58-91FA-4BE0206165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title>
      <c:layout>
        <c:manualLayout>
          <c:xMode val="edge"/>
          <c:yMode val="edge"/>
          <c:x val="0"/>
          <c:y val="0.26570882936700518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Annone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5DD5FF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5981327467062059"/>
                  <c:y val="0.1316873146951067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0598259084424195"/>
                  <c:y val="-0.22756141887954087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alunni stranieri</c:v>
                </c:pt>
                <c:pt idx="1">
                  <c:v>alunni italiani</c:v>
                </c:pt>
              </c:strCache>
            </c:strRef>
          </c:cat>
          <c:val>
            <c:numRef>
              <c:f>Foglio1!$B$2:$B$3</c:f>
              <c:numCache>
                <c:formatCode>0.0%</c:formatCode>
                <c:ptCount val="2"/>
                <c:pt idx="0">
                  <c:v>0.22500000000000001</c:v>
                </c:pt>
                <c:pt idx="1">
                  <c:v>0.77500000000000002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5F-4CEC-A9FA-60AB7567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3826051443385707"/>
          <c:y val="7.669945589975407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Pramaggiore</c:v>
                </c:pt>
              </c:strCache>
            </c:strRef>
          </c:tx>
          <c:spPr>
            <a:solidFill>
              <a:srgbClr val="5DD5FF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1691337867958604"/>
                  <c:y val="0.11751689609639457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alunni stranieri</c:v>
                </c:pt>
                <c:pt idx="1">
                  <c:v>alunni italiani</c:v>
                </c:pt>
              </c:strCache>
            </c:strRef>
          </c:cat>
          <c:val>
            <c:numRef>
              <c:f>Foglio1!$B$2:$B$3</c:f>
              <c:numCache>
                <c:formatCode>0.0%</c:formatCode>
                <c:ptCount val="2"/>
                <c:pt idx="0">
                  <c:v>0.28499999999999998</c:v>
                </c:pt>
                <c:pt idx="1">
                  <c:v>0.71499999999999997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2E-46FB-AFAE-03B3E6B93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infanzia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4"/>
                <c:pt idx="0">
                  <c:v>Annone</c:v>
                </c:pt>
                <c:pt idx="1">
                  <c:v>Cinto</c:v>
                </c:pt>
                <c:pt idx="2">
                  <c:v>Gruaro</c:v>
                </c:pt>
                <c:pt idx="3">
                  <c:v>Pramaggiore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22</c:v>
                </c:pt>
                <c:pt idx="1">
                  <c:v>15</c:v>
                </c:pt>
                <c:pt idx="2">
                  <c:v>4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F-4D3A-9E50-CD9E930296C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primaria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4"/>
                <c:pt idx="0">
                  <c:v>Annone</c:v>
                </c:pt>
                <c:pt idx="1">
                  <c:v>Cinto</c:v>
                </c:pt>
                <c:pt idx="2">
                  <c:v>Gruaro</c:v>
                </c:pt>
                <c:pt idx="3">
                  <c:v>Pramaggiore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36</c:v>
                </c:pt>
                <c:pt idx="1">
                  <c:v>32</c:v>
                </c:pt>
                <c:pt idx="2">
                  <c:v>5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F-4D3A-9E50-CD9E930296C0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secondaria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4"/>
                <c:pt idx="0">
                  <c:v>Annone</c:v>
                </c:pt>
                <c:pt idx="1">
                  <c:v>Cinto</c:v>
                </c:pt>
                <c:pt idx="2">
                  <c:v>Gruaro</c:v>
                </c:pt>
                <c:pt idx="3">
                  <c:v>Pramaggiore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29</c:v>
                </c:pt>
                <c:pt idx="1">
                  <c:v>18</c:v>
                </c:pt>
                <c:pt idx="2">
                  <c:v>2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9F-4D3A-9E50-CD9E93029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544960"/>
        <c:axId val="45546496"/>
      </c:barChart>
      <c:catAx>
        <c:axId val="45544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546496"/>
        <c:crosses val="autoZero"/>
        <c:auto val="1"/>
        <c:lblAlgn val="ctr"/>
        <c:lblOffset val="100"/>
        <c:noMultiLvlLbl val="0"/>
      </c:catAx>
      <c:valAx>
        <c:axId val="45546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5449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nazionalità</c:v>
                </c:pt>
              </c:strCache>
            </c:strRef>
          </c:tx>
          <c:dPt>
            <c:idx val="0"/>
            <c:bubble3D val="0"/>
            <c:spPr>
              <a:solidFill>
                <a:srgbClr val="E60000"/>
              </a:solidFill>
            </c:spPr>
          </c:dPt>
          <c:dPt>
            <c:idx val="1"/>
            <c:bubble3D val="0"/>
            <c:spPr>
              <a:solidFill>
                <a:srgbClr val="34C2F4"/>
              </a:solidFill>
            </c:spPr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albanese</c:v>
                </c:pt>
                <c:pt idx="1">
                  <c:v>rumena</c:v>
                </c:pt>
                <c:pt idx="2">
                  <c:v>marocchina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67</c:v>
                </c:pt>
                <c:pt idx="1">
                  <c:v>54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A6-4F6C-A57F-213A99BC27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082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663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569716" y="302802"/>
            <a:ext cx="2349222" cy="645157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22050" y="302802"/>
            <a:ext cx="6873650" cy="645157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060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910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086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07502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963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701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030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678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22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197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22049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62D12-F998-410F-955E-5F918C957830}" type="datetimeFigureOut">
              <a:rPr lang="it-IT" smtClean="0"/>
              <a:t>25/06/2018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567338" y="7008171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482708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4C8C-5B56-4561-8BA5-3106D870966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4985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latin typeface="Gadugi" panose="020B0502040204020203" pitchFamily="34" charset="0"/>
              </a:rPr>
              <a:t>Presenza</a:t>
            </a:r>
            <a:r>
              <a:rPr lang="en-US" sz="4000" b="1" dirty="0">
                <a:latin typeface="Gadugi" panose="020B0502040204020203" pitchFamily="34" charset="0"/>
              </a:rPr>
              <a:t> </a:t>
            </a:r>
            <a:r>
              <a:rPr lang="en-US" sz="4000" b="1" dirty="0" err="1">
                <a:latin typeface="Gadugi" panose="020B0502040204020203" pitchFamily="34" charset="0"/>
              </a:rPr>
              <a:t>alunni</a:t>
            </a:r>
            <a:r>
              <a:rPr lang="en-US" sz="4000" b="1" dirty="0">
                <a:latin typeface="Gadugi" panose="020B0502040204020203" pitchFamily="34" charset="0"/>
              </a:rPr>
              <a:t> </a:t>
            </a:r>
            <a:r>
              <a:rPr lang="en-US" sz="4000" b="1" dirty="0" err="1">
                <a:latin typeface="Gadugi" panose="020B0502040204020203" pitchFamily="34" charset="0"/>
              </a:rPr>
              <a:t>infanzia</a:t>
            </a:r>
            <a:endParaRPr lang="it-IT" sz="4000" b="1" dirty="0">
              <a:latin typeface="Gadugi" panose="020B0502040204020203" pitchFamily="34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766411"/>
              </p:ext>
            </p:extLst>
          </p:nvPr>
        </p:nvGraphicFramePr>
        <p:xfrm>
          <a:off x="1476078" y="1461699"/>
          <a:ext cx="3300677" cy="463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92581"/>
              </p:ext>
            </p:extLst>
          </p:nvPr>
        </p:nvGraphicFramePr>
        <p:xfrm>
          <a:off x="5796558" y="1461699"/>
          <a:ext cx="3300677" cy="463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ttangolo 7"/>
          <p:cNvSpPr/>
          <p:nvPr/>
        </p:nvSpPr>
        <p:spPr>
          <a:xfrm>
            <a:off x="2457804" y="6876975"/>
            <a:ext cx="252028" cy="2520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817844" y="6833712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ALUNNI STRANIERI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418516" y="6876975"/>
            <a:ext cx="252028" cy="252028"/>
          </a:xfrm>
          <a:prstGeom prst="rect">
            <a:avLst/>
          </a:prstGeom>
          <a:solidFill>
            <a:srgbClr val="5DD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778556" y="6833712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ALUNNI ITALIANI</a:t>
            </a:r>
          </a:p>
        </p:txBody>
      </p:sp>
    </p:spTree>
    <p:extLst>
      <p:ext uri="{BB962C8B-B14F-4D97-AF65-F5344CB8AC3E}">
        <p14:creationId xmlns:p14="http://schemas.microsoft.com/office/powerpoint/2010/main" val="345760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Graphic spid="6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STESURA PROGETTI PER FINANZIAMENTO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Art. 9 «aree a rischio».</a:t>
            </a:r>
          </a:p>
          <a:p>
            <a:pPr marL="0" indent="0">
              <a:buNone/>
            </a:pPr>
            <a:r>
              <a:rPr lang="it-IT" dirty="0"/>
              <a:t>Tre le azioni presentate: alfabetizzazione per i neo arrivati; potenziamento L2; valorizzazione </a:t>
            </a:r>
            <a:r>
              <a:rPr lang="it-IT"/>
              <a:t>cultura d’origine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974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INCONTRI DI RETE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CAPOFILA: ISTITUTO «BERTOLINI»</a:t>
            </a:r>
          </a:p>
        </p:txBody>
      </p:sp>
    </p:spTree>
    <p:extLst>
      <p:ext uri="{BB962C8B-B14F-4D97-AF65-F5344CB8AC3E}">
        <p14:creationId xmlns:p14="http://schemas.microsoft.com/office/powerpoint/2010/main" val="148089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PROPOSTE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974" y="1404367"/>
            <a:ext cx="9378965" cy="5350012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Mantenere la commissione </a:t>
            </a:r>
            <a:r>
              <a:rPr lang="it-IT" dirty="0" err="1"/>
              <a:t>intercultura</a:t>
            </a:r>
            <a:r>
              <a:rPr lang="it-IT" dirty="0"/>
              <a:t>;</a:t>
            </a:r>
          </a:p>
          <a:p>
            <a:r>
              <a:rPr lang="it-IT" dirty="0"/>
              <a:t>Reperire nuovi fondi per ampliare la  progettualità di recupero, potenziamento e valorizzazione culture diverse;</a:t>
            </a:r>
          </a:p>
          <a:p>
            <a:r>
              <a:rPr lang="it-IT" dirty="0"/>
              <a:t>Collaborare con le amministrazioni locali per un sostegno maggiore alle famiglie in difficoltà;</a:t>
            </a:r>
          </a:p>
          <a:p>
            <a:r>
              <a:rPr lang="it-IT" dirty="0"/>
              <a:t>Tenere aggiornato lo spazio web </a:t>
            </a:r>
            <a:r>
              <a:rPr lang="it-IT" dirty="0" err="1"/>
              <a:t>dell’intercultura</a:t>
            </a:r>
            <a:r>
              <a:rPr lang="it-IT" dirty="0"/>
              <a:t> con materiale e modulistica;</a:t>
            </a:r>
          </a:p>
          <a:p>
            <a:r>
              <a:rPr lang="it-IT" dirty="0"/>
              <a:t>Mantenere il gruppo </a:t>
            </a:r>
            <a:r>
              <a:rPr lang="it-IT" dirty="0" err="1"/>
              <a:t>intercultura</a:t>
            </a:r>
            <a:r>
              <a:rPr lang="it-IT" dirty="0"/>
              <a:t> di Rete per scambi di materiale e per una progettualità comune.</a:t>
            </a:r>
          </a:p>
        </p:txBody>
      </p:sp>
    </p:spTree>
    <p:extLst>
      <p:ext uri="{BB962C8B-B14F-4D97-AF65-F5344CB8AC3E}">
        <p14:creationId xmlns:p14="http://schemas.microsoft.com/office/powerpoint/2010/main" val="312284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latin typeface="Gadugi" panose="020B0502040204020203" pitchFamily="34" charset="0"/>
              </a:rPr>
              <a:t>Presenza alunni primaria</a:t>
            </a:r>
            <a:endParaRPr lang="it-IT" sz="4000" b="1" dirty="0">
              <a:latin typeface="Gadugi" panose="020B0502040204020203" pitchFamily="34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502894"/>
              </p:ext>
            </p:extLst>
          </p:nvPr>
        </p:nvGraphicFramePr>
        <p:xfrm>
          <a:off x="1476078" y="1461699"/>
          <a:ext cx="3300677" cy="463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1947243"/>
              </p:ext>
            </p:extLst>
          </p:nvPr>
        </p:nvGraphicFramePr>
        <p:xfrm>
          <a:off x="5796558" y="1461699"/>
          <a:ext cx="3300677" cy="463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ttangolo 7"/>
          <p:cNvSpPr/>
          <p:nvPr/>
        </p:nvSpPr>
        <p:spPr>
          <a:xfrm>
            <a:off x="2457804" y="6876975"/>
            <a:ext cx="252028" cy="2520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817844" y="6833712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ALUNNI STRANIERI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418516" y="6876975"/>
            <a:ext cx="252028" cy="252028"/>
          </a:xfrm>
          <a:prstGeom prst="rect">
            <a:avLst/>
          </a:prstGeom>
          <a:solidFill>
            <a:srgbClr val="5DD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778556" y="6833712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ALUNNI ITALIANI</a:t>
            </a:r>
          </a:p>
        </p:txBody>
      </p:sp>
    </p:spTree>
    <p:extLst>
      <p:ext uri="{BB962C8B-B14F-4D97-AF65-F5344CB8AC3E}">
        <p14:creationId xmlns:p14="http://schemas.microsoft.com/office/powerpoint/2010/main" val="207263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latin typeface="Gadugi" panose="020B0502040204020203" pitchFamily="34" charset="0"/>
              </a:rPr>
              <a:t>Presenza</a:t>
            </a:r>
            <a:r>
              <a:rPr lang="en-US" sz="4000" b="1" dirty="0">
                <a:latin typeface="Gadugi" panose="020B0502040204020203" pitchFamily="34" charset="0"/>
              </a:rPr>
              <a:t> </a:t>
            </a:r>
            <a:r>
              <a:rPr lang="en-US" sz="4000" b="1" dirty="0" err="1">
                <a:latin typeface="Gadugi" panose="020B0502040204020203" pitchFamily="34" charset="0"/>
              </a:rPr>
              <a:t>alunni</a:t>
            </a:r>
            <a:r>
              <a:rPr lang="en-US" sz="4000" b="1" dirty="0">
                <a:latin typeface="Gadugi" panose="020B0502040204020203" pitchFamily="34" charset="0"/>
              </a:rPr>
              <a:t> </a:t>
            </a:r>
            <a:r>
              <a:rPr lang="en-US" sz="4000" b="1" dirty="0" err="1">
                <a:latin typeface="Gadugi" panose="020B0502040204020203" pitchFamily="34" charset="0"/>
              </a:rPr>
              <a:t>secondaria</a:t>
            </a:r>
            <a:endParaRPr lang="it-IT" sz="4000" b="1" dirty="0">
              <a:latin typeface="Gadugi" panose="020B0502040204020203" pitchFamily="34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475094"/>
              </p:ext>
            </p:extLst>
          </p:nvPr>
        </p:nvGraphicFramePr>
        <p:xfrm>
          <a:off x="1476078" y="1461699"/>
          <a:ext cx="3300677" cy="463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131346"/>
              </p:ext>
            </p:extLst>
          </p:nvPr>
        </p:nvGraphicFramePr>
        <p:xfrm>
          <a:off x="5796558" y="1461699"/>
          <a:ext cx="3300677" cy="463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ttangolo 7"/>
          <p:cNvSpPr/>
          <p:nvPr/>
        </p:nvSpPr>
        <p:spPr>
          <a:xfrm>
            <a:off x="2457804" y="6876975"/>
            <a:ext cx="252028" cy="2520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817844" y="6833712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ALUNNI STRANIERI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418516" y="6876975"/>
            <a:ext cx="252028" cy="252028"/>
          </a:xfrm>
          <a:prstGeom prst="rect">
            <a:avLst/>
          </a:prstGeom>
          <a:solidFill>
            <a:srgbClr val="5DD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778556" y="6833712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ALUNNI ITALIANI</a:t>
            </a:r>
          </a:p>
        </p:txBody>
      </p:sp>
    </p:spTree>
    <p:extLst>
      <p:ext uri="{BB962C8B-B14F-4D97-AF65-F5344CB8AC3E}">
        <p14:creationId xmlns:p14="http://schemas.microsoft.com/office/powerpoint/2010/main" val="394824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Alunni stranieri nell’Istituto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919930"/>
              </p:ext>
            </p:extLst>
          </p:nvPr>
        </p:nvGraphicFramePr>
        <p:xfrm>
          <a:off x="522288" y="1763713"/>
          <a:ext cx="9396412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3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4000" b="1" dirty="0" err="1">
                <a:solidFill>
                  <a:prstClr val="black"/>
                </a:solidFill>
                <a:latin typeface="Gadugi" panose="020B0502040204020203" pitchFamily="34" charset="0"/>
              </a:rPr>
              <a:t>nazionalità</a:t>
            </a:r>
            <a:endParaRPr lang="en-US" sz="4000" b="1" dirty="0">
              <a:solidFill>
                <a:prstClr val="black"/>
              </a:solidFill>
              <a:latin typeface="Gadugi" panose="020B0502040204020203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583090"/>
              </p:ext>
            </p:extLst>
          </p:nvPr>
        </p:nvGraphicFramePr>
        <p:xfrm>
          <a:off x="522050" y="1764295"/>
          <a:ext cx="9396889" cy="4990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9732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latin typeface="Gadugi" panose="020B0502040204020203" pitchFamily="34" charset="0"/>
              </a:rPr>
              <a:t>Aree di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latin typeface="Gadugi" panose="020B0502040204020203" pitchFamily="34" charset="0"/>
              </a:rPr>
              <a:t>Accoglienza-integrazione-alfabetizzazione;</a:t>
            </a:r>
          </a:p>
          <a:p>
            <a:pPr marL="0" indent="0">
              <a:buNone/>
            </a:pPr>
            <a:r>
              <a:rPr lang="it-IT" sz="2800" dirty="0">
                <a:latin typeface="Gadugi" panose="020B0502040204020203" pitchFamily="34" charset="0"/>
              </a:rPr>
              <a:t>Mediazione culturale-linguistica;</a:t>
            </a:r>
          </a:p>
          <a:p>
            <a:pPr marL="0" indent="0">
              <a:buNone/>
            </a:pPr>
            <a:r>
              <a:rPr lang="it-IT" sz="2800" dirty="0">
                <a:latin typeface="Gadugi" panose="020B0502040204020203" pitchFamily="34" charset="0"/>
              </a:rPr>
              <a:t>Commissione </a:t>
            </a:r>
            <a:r>
              <a:rPr lang="it-IT" sz="2800" dirty="0" err="1">
                <a:latin typeface="Gadugi" panose="020B0502040204020203" pitchFamily="34" charset="0"/>
              </a:rPr>
              <a:t>intercultura</a:t>
            </a:r>
            <a:r>
              <a:rPr lang="it-IT" sz="2800" dirty="0">
                <a:latin typeface="Gadugi" panose="020B0502040204020203" pitchFamily="34" charset="0"/>
              </a:rPr>
              <a:t>;</a:t>
            </a:r>
          </a:p>
          <a:p>
            <a:pPr marL="0" indent="0">
              <a:buNone/>
            </a:pPr>
            <a:r>
              <a:rPr lang="it-IT" sz="2800" dirty="0">
                <a:latin typeface="Gadugi" panose="020B0502040204020203" pitchFamily="34" charset="0"/>
              </a:rPr>
              <a:t>Collaborazione con l’Amministrazione comunale di Pramaggiore;</a:t>
            </a:r>
          </a:p>
          <a:p>
            <a:pPr marL="0" indent="0">
              <a:buNone/>
            </a:pPr>
            <a:r>
              <a:rPr lang="it-IT" sz="2800" dirty="0">
                <a:latin typeface="Gadugi" panose="020B0502040204020203" pitchFamily="34" charset="0"/>
              </a:rPr>
              <a:t>Progettazione per finanziamenti</a:t>
            </a:r>
          </a:p>
          <a:p>
            <a:pPr marL="0" indent="0">
              <a:buNone/>
            </a:pPr>
            <a:r>
              <a:rPr lang="it-IT" sz="2800" dirty="0">
                <a:latin typeface="Gadugi" panose="020B0502040204020203" pitchFamily="34" charset="0"/>
              </a:rPr>
              <a:t>Attività del gruppo </a:t>
            </a:r>
            <a:r>
              <a:rPr lang="it-IT" sz="2800" dirty="0" err="1">
                <a:latin typeface="Gadugi" panose="020B0502040204020203" pitchFamily="34" charset="0"/>
              </a:rPr>
              <a:t>intercultura</a:t>
            </a:r>
            <a:r>
              <a:rPr lang="it-IT" sz="2800" dirty="0">
                <a:latin typeface="Gadugi" panose="020B0502040204020203" pitchFamily="34" charset="0"/>
              </a:rPr>
              <a:t> della Rete delle Istituzioni scolastiche della Venezia Orientale;</a:t>
            </a:r>
          </a:p>
          <a:p>
            <a:pPr marL="0" indent="0">
              <a:buNone/>
            </a:pPr>
            <a:r>
              <a:rPr lang="it-IT" sz="2800" dirty="0">
                <a:latin typeface="Gadugi" panose="020B0502040204020203" pitchFamily="34" charset="0"/>
              </a:rPr>
              <a:t>Corsi di formazione</a:t>
            </a:r>
          </a:p>
        </p:txBody>
      </p:sp>
    </p:spTree>
    <p:extLst>
      <p:ext uri="{BB962C8B-B14F-4D97-AF65-F5344CB8AC3E}">
        <p14:creationId xmlns:p14="http://schemas.microsoft.com/office/powerpoint/2010/main" val="347545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044892"/>
              </p:ext>
            </p:extLst>
          </p:nvPr>
        </p:nvGraphicFramePr>
        <p:xfrm>
          <a:off x="611982" y="1044327"/>
          <a:ext cx="9306720" cy="743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6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60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60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60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scuola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corsi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n. alunni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Titolo progetto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insegnanti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Infanzia Cinto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Laboratori linguistici</a:t>
                      </a:r>
                      <a:r>
                        <a:rPr lang="it-IT" baseline="0" dirty="0"/>
                        <a:t> per bambini stranieri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Bergamasco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Infanzia Loncon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Parole</a:t>
                      </a:r>
                      <a:r>
                        <a:rPr lang="it-IT" baseline="0" dirty="0"/>
                        <a:t> in movimento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Tomasella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Primaria Annone 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Impariamo</a:t>
                      </a:r>
                      <a:r>
                        <a:rPr lang="it-IT" baseline="0" dirty="0"/>
                        <a:t> insieme l’italiano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Paron</a:t>
                      </a:r>
                      <a:r>
                        <a:rPr lang="it-IT" baseline="0" dirty="0"/>
                        <a:t> O.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Secondaria Annone</a:t>
                      </a:r>
                      <a:r>
                        <a:rPr lang="it-IT" baseline="0" dirty="0"/>
                        <a:t> 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Alfabetizzazione</a:t>
                      </a:r>
                      <a:r>
                        <a:rPr lang="it-IT" baseline="0" dirty="0"/>
                        <a:t> L.2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Ruzzene</a:t>
                      </a:r>
                      <a:r>
                        <a:rPr lang="it-IT" baseline="0" dirty="0"/>
                        <a:t> L.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Infanzia</a:t>
                      </a:r>
                      <a:r>
                        <a:rPr lang="it-IT" baseline="0" dirty="0"/>
                        <a:t> Pramaggiore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Girotondo nel mondo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Buffa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Primaria Pramaggiore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ABC</a:t>
                      </a:r>
                      <a:r>
                        <a:rPr lang="it-IT" baseline="0" dirty="0"/>
                        <a:t> impariamo insieme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Ruggiero</a:t>
                      </a:r>
                    </a:p>
                    <a:p>
                      <a:endParaRPr lang="it-IT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Infanzia-primaria-secondaria Pramaggiore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Fiabe:</a:t>
                      </a:r>
                      <a:r>
                        <a:rPr lang="it-IT" baseline="0" dirty="0"/>
                        <a:t> specchio della realtà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Buffa-Cecchetto-Barbaro-</a:t>
                      </a:r>
                      <a:r>
                        <a:rPr lang="it-IT" dirty="0" err="1"/>
                        <a:t>Careddu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83990" y="468263"/>
            <a:ext cx="921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ATTIVITA’ DI  ACCOGLIENZA-INTEGRAZIONE-ALFABETIZZAZIONE</a:t>
            </a:r>
          </a:p>
        </p:txBody>
      </p:sp>
    </p:spTree>
    <p:extLst>
      <p:ext uri="{BB962C8B-B14F-4D97-AF65-F5344CB8AC3E}">
        <p14:creationId xmlns:p14="http://schemas.microsoft.com/office/powerpoint/2010/main" val="242967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COMMISSIONE INTERCULTURA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974" y="1573621"/>
            <a:ext cx="9396889" cy="4990084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3 incontri</a:t>
            </a:r>
          </a:p>
        </p:txBody>
      </p:sp>
      <p:cxnSp>
        <p:nvCxnSpPr>
          <p:cNvPr id="5" name="Connettore 2 4"/>
          <p:cNvCxnSpPr/>
          <p:nvPr/>
        </p:nvCxnSpPr>
        <p:spPr>
          <a:xfrm flipV="1">
            <a:off x="3132262" y="2772519"/>
            <a:ext cx="1368152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4464410" y="1476375"/>
            <a:ext cx="367240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Raccolta esigenze di alfabetizzazione o corsi di recupero</a:t>
            </a:r>
          </a:p>
        </p:txBody>
      </p:sp>
      <p:sp>
        <p:nvSpPr>
          <p:cNvPr id="7" name="Ovale 6"/>
          <p:cNvSpPr/>
          <p:nvPr/>
        </p:nvSpPr>
        <p:spPr>
          <a:xfrm>
            <a:off x="4524226" y="3348583"/>
            <a:ext cx="3312368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Confronto dati e materiali. Costruzione prove ingresso di matematica scuola primaria</a:t>
            </a:r>
          </a:p>
        </p:txBody>
      </p:sp>
      <p:sp>
        <p:nvSpPr>
          <p:cNvPr id="8" name="Ovale 7"/>
          <p:cNvSpPr/>
          <p:nvPr/>
        </p:nvSpPr>
        <p:spPr>
          <a:xfrm>
            <a:off x="4500414" y="5436815"/>
            <a:ext cx="3672408" cy="1418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Verifica attività  e aggiornamento sito</a:t>
            </a:r>
          </a:p>
        </p:txBody>
      </p:sp>
      <p:cxnSp>
        <p:nvCxnSpPr>
          <p:cNvPr id="10" name="Connettore 2 9"/>
          <p:cNvCxnSpPr/>
          <p:nvPr/>
        </p:nvCxnSpPr>
        <p:spPr>
          <a:xfrm>
            <a:off x="3132262" y="4212679"/>
            <a:ext cx="136815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3132262" y="4428703"/>
            <a:ext cx="122413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42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COLLABORAZIONE CON L’AMMINISTRAZIONE COMUNALE DI PRAMAGGIORE E ANNONE V.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/>
          </a:p>
          <a:p>
            <a:r>
              <a:rPr lang="it-IT" dirty="0"/>
              <a:t>VILLAGGIO GALLICO: attività dell’extra scuola per gli alunni della secondaria</a:t>
            </a:r>
          </a:p>
          <a:p>
            <a:r>
              <a:rPr lang="it-IT" dirty="0"/>
              <a:t>Attività di doposcuola per 12 alunni (2 per classe) della scuola secondaria di Pramaggiore</a:t>
            </a:r>
          </a:p>
          <a:p>
            <a:r>
              <a:rPr lang="it-IT" dirty="0"/>
              <a:t>SED (servizio educativo domiciliare stranieri): sostegno pomeridiano agli alunni e alle famiglie che presentano difficoltà e situazioni di disagio </a:t>
            </a:r>
          </a:p>
          <a:p>
            <a:r>
              <a:rPr lang="it-IT" dirty="0"/>
              <a:t>Attività laboratoriali (comune di Annone V.)</a:t>
            </a:r>
          </a:p>
        </p:txBody>
      </p:sp>
    </p:spTree>
    <p:extLst>
      <p:ext uri="{BB962C8B-B14F-4D97-AF65-F5344CB8AC3E}">
        <p14:creationId xmlns:p14="http://schemas.microsoft.com/office/powerpoint/2010/main" val="18487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lta mod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366</Words>
  <Application>Microsoft Office PowerPoint</Application>
  <PresentationFormat>Personalizzato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Presenza alunni infanzia</vt:lpstr>
      <vt:lpstr>Presenza alunni primaria</vt:lpstr>
      <vt:lpstr>Presenza alunni secondaria</vt:lpstr>
      <vt:lpstr>Alunni stranieri nell’Istituto</vt:lpstr>
      <vt:lpstr>nazionalità</vt:lpstr>
      <vt:lpstr>Aree di intervento</vt:lpstr>
      <vt:lpstr>Presentazione standard di PowerPoint</vt:lpstr>
      <vt:lpstr>COMMISSIONE INTERCULTURA</vt:lpstr>
      <vt:lpstr>COLLABORAZIONE CON L’AMMINISTRAZIONE COMUNALE DI PRAMAGGIORE E ANNONE V.</vt:lpstr>
      <vt:lpstr>STESURA PROGETTI PER FINANZIAMENTO</vt:lpstr>
      <vt:lpstr>INCONTRI DI RETE</vt:lpstr>
      <vt:lpstr>PROPOSTE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Presenza alunni stranieri</dc:title>
  <dc:creator>User</dc:creator>
  <cp:lastModifiedBy>User</cp:lastModifiedBy>
  <cp:revision>52</cp:revision>
  <dcterms:created xsi:type="dcterms:W3CDTF">2016-06-26T07:20:06Z</dcterms:created>
  <dcterms:modified xsi:type="dcterms:W3CDTF">2018-06-25T20:06:13Z</dcterms:modified>
</cp:coreProperties>
</file>